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8" r:id="rId2"/>
    <p:sldId id="256" r:id="rId3"/>
    <p:sldId id="257"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744"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4B876467-8BC3-47E8-9C2E-443E2043B144}" type="datetimeFigureOut">
              <a:rPr lang="en-US" smtClean="0"/>
              <a:t>11/16/2014</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EAD20673-4AD5-4767-91E3-C2E5BBCE294C}" type="slidenum">
              <a:rPr lang="en-US" smtClean="0"/>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876467-8BC3-47E8-9C2E-443E2043B144}" type="datetimeFigureOut">
              <a:rPr lang="en-US" smtClean="0"/>
              <a:t>11/16/2014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D20673-4AD5-4767-91E3-C2E5BBCE294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876467-8BC3-47E8-9C2E-443E2043B144}" type="datetimeFigureOut">
              <a:rPr lang="en-US" smtClean="0"/>
              <a:t>11/16/2014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D20673-4AD5-4767-91E3-C2E5BBCE294C}"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B876467-8BC3-47E8-9C2E-443E2043B144}" type="datetimeFigureOut">
              <a:rPr lang="en-US" smtClean="0"/>
              <a:t>11/16/2014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D20673-4AD5-4767-91E3-C2E5BBCE294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B876467-8BC3-47E8-9C2E-443E2043B144}" type="datetimeFigureOut">
              <a:rPr lang="en-US" smtClean="0"/>
              <a:t>11/16/2014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AD20673-4AD5-4767-91E3-C2E5BBCE294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4B876467-8BC3-47E8-9C2E-443E2043B144}" type="datetimeFigureOut">
              <a:rPr lang="en-US" smtClean="0"/>
              <a:t>11/16/2014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AD20673-4AD5-4767-91E3-C2E5BBCE294C}" type="slidenum">
              <a:rPr lang="en-US" smtClean="0"/>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B876467-8BC3-47E8-9C2E-443E2043B144}" type="datetimeFigureOut">
              <a:rPr lang="en-US" smtClean="0"/>
              <a:t>11/16/2014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AD20673-4AD5-4767-91E3-C2E5BBCE294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B876467-8BC3-47E8-9C2E-443E2043B144}" type="datetimeFigureOut">
              <a:rPr lang="en-US" smtClean="0"/>
              <a:t>11/16/2014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AD20673-4AD5-4767-91E3-C2E5BBCE294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876467-8BC3-47E8-9C2E-443E2043B144}" type="datetimeFigureOut">
              <a:rPr lang="en-US" smtClean="0"/>
              <a:t>11/16/2014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AD20673-4AD5-4767-91E3-C2E5BBCE294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4B876467-8BC3-47E8-9C2E-443E2043B144}" type="datetimeFigureOut">
              <a:rPr lang="en-US" smtClean="0"/>
              <a:t>11/16/2014</a:t>
            </a:fld>
            <a:endParaRPr lang="en-US"/>
          </a:p>
        </p:txBody>
      </p:sp>
      <p:sp>
        <p:nvSpPr>
          <p:cNvPr id="7" name="Slide Number Placeholder 6"/>
          <p:cNvSpPr>
            <a:spLocks noGrp="1"/>
          </p:cNvSpPr>
          <p:nvPr>
            <p:ph type="sldNum" sz="quarter" idx="12"/>
          </p:nvPr>
        </p:nvSpPr>
        <p:spPr/>
        <p:txBody>
          <a:bodyPr/>
          <a:lstStyle/>
          <a:p>
            <a:fld id="{EAD20673-4AD5-4767-91E3-C2E5BBCE294C}" type="slidenum">
              <a:rPr lang="en-US" smtClean="0"/>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876467-8BC3-47E8-9C2E-443E2043B144}" type="datetimeFigureOut">
              <a:rPr lang="en-US" smtClean="0"/>
              <a:t>11/16/2014</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EAD20673-4AD5-4767-91E3-C2E5BBCE294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4B876467-8BC3-47E8-9C2E-443E2043B144}" type="datetimeFigureOut">
              <a:rPr lang="en-US" smtClean="0"/>
              <a:t>11/16/2014</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EAD20673-4AD5-4767-91E3-C2E5BBCE294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gif"/><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228600"/>
            <a:ext cx="7024744" cy="1143000"/>
          </a:xfrm>
        </p:spPr>
        <p:txBody>
          <a:bodyPr/>
          <a:lstStyle/>
          <a:p>
            <a:pPr algn="ctr"/>
            <a:r>
              <a:rPr lang="en-US" dirty="0" smtClean="0"/>
              <a:t>Do Now</a:t>
            </a:r>
            <a:endParaRPr lang="en-US" dirty="0"/>
          </a:p>
        </p:txBody>
      </p:sp>
      <p:sp>
        <p:nvSpPr>
          <p:cNvPr id="3" name="Content Placeholder 2"/>
          <p:cNvSpPr>
            <a:spLocks noGrp="1"/>
          </p:cNvSpPr>
          <p:nvPr>
            <p:ph idx="1"/>
          </p:nvPr>
        </p:nvSpPr>
        <p:spPr>
          <a:xfrm>
            <a:off x="609600" y="1295401"/>
            <a:ext cx="8001000" cy="3428999"/>
          </a:xfrm>
        </p:spPr>
        <p:txBody>
          <a:bodyPr/>
          <a:lstStyle/>
          <a:p>
            <a:r>
              <a:rPr lang="en-US" dirty="0" smtClean="0"/>
              <a:t>Answer the following questions on your Do Now sheet in complete sentences.</a:t>
            </a:r>
          </a:p>
          <a:p>
            <a:pPr lvl="1"/>
            <a:r>
              <a:rPr lang="en-US" dirty="0" smtClean="0"/>
              <a:t>Think about an important purchase you made in the last year. Did you really need that product? Did you see other people with the same product? Explain why you bought that product.</a:t>
            </a:r>
            <a:endParaRPr lang="en-US" dirty="0"/>
          </a:p>
        </p:txBody>
      </p:sp>
      <p:pic>
        <p:nvPicPr>
          <p:cNvPr id="4098" name="Picture 2" descr="http://www.mechtron.com/wp-content/uploads/2013/08/iphone-4-advertisement.jpg"/>
          <p:cNvPicPr>
            <a:picLocks noChangeAspect="1" noChangeArrowheads="1"/>
          </p:cNvPicPr>
          <p:nvPr/>
        </p:nvPicPr>
        <p:blipFill rotWithShape="1">
          <a:blip r:embed="rId2">
            <a:extLst>
              <a:ext uri="{28A0092B-C50C-407E-A947-70E740481C1C}">
                <a14:useLocalDpi xmlns:a14="http://schemas.microsoft.com/office/drawing/2010/main" val="0"/>
              </a:ext>
            </a:extLst>
          </a:blip>
          <a:srcRect b="20182"/>
          <a:stretch/>
        </p:blipFill>
        <p:spPr bwMode="auto">
          <a:xfrm>
            <a:off x="2438400" y="3581400"/>
            <a:ext cx="4419600" cy="2822116"/>
          </a:xfrm>
          <a:prstGeom prst="rect">
            <a:avLst/>
          </a:prstGeom>
          <a:noFill/>
          <a:ln w="57150">
            <a:solidFill>
              <a:schemeClr val="accent2"/>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75984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dirty="0" smtClean="0"/>
              <a:t>Paraphrasing, Persuading, and Cause and Effect</a:t>
            </a:r>
            <a:endParaRPr lang="en-US" dirty="0"/>
          </a:p>
        </p:txBody>
      </p:sp>
      <p:sp>
        <p:nvSpPr>
          <p:cNvPr id="3" name="Subtitle 2"/>
          <p:cNvSpPr>
            <a:spLocks noGrp="1"/>
          </p:cNvSpPr>
          <p:nvPr>
            <p:ph type="subTitle" idx="1"/>
          </p:nvPr>
        </p:nvSpPr>
        <p:spPr/>
        <p:txBody>
          <a:bodyPr/>
          <a:lstStyle/>
          <a:p>
            <a:r>
              <a:rPr lang="en-US" dirty="0" smtClean="0"/>
              <a:t>7</a:t>
            </a:r>
            <a:r>
              <a:rPr lang="en-US" baseline="30000" dirty="0" smtClean="0"/>
              <a:t>th</a:t>
            </a:r>
            <a:r>
              <a:rPr lang="en-US" dirty="0" smtClean="0"/>
              <a:t> Grade Language Arts</a:t>
            </a:r>
            <a:endParaRPr lang="en-US" dirty="0"/>
          </a:p>
        </p:txBody>
      </p:sp>
    </p:spTree>
    <p:extLst>
      <p:ext uri="{BB962C8B-B14F-4D97-AF65-F5344CB8AC3E}">
        <p14:creationId xmlns:p14="http://schemas.microsoft.com/office/powerpoint/2010/main" val="23674280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533400"/>
            <a:ext cx="7024744" cy="1143000"/>
          </a:xfrm>
        </p:spPr>
        <p:txBody>
          <a:bodyPr/>
          <a:lstStyle/>
          <a:p>
            <a:pPr algn="ctr"/>
            <a:r>
              <a:rPr lang="en-US" dirty="0" smtClean="0"/>
              <a:t>Paraphrasing Review</a:t>
            </a:r>
            <a:endParaRPr lang="en-US" dirty="0"/>
          </a:p>
        </p:txBody>
      </p:sp>
      <p:sp>
        <p:nvSpPr>
          <p:cNvPr id="3" name="Content Placeholder 2"/>
          <p:cNvSpPr>
            <a:spLocks noGrp="1"/>
          </p:cNvSpPr>
          <p:nvPr>
            <p:ph idx="1"/>
          </p:nvPr>
        </p:nvSpPr>
        <p:spPr>
          <a:xfrm>
            <a:off x="1066800" y="1828800"/>
            <a:ext cx="7262308" cy="3508977"/>
          </a:xfrm>
        </p:spPr>
        <p:txBody>
          <a:bodyPr/>
          <a:lstStyle/>
          <a:p>
            <a:r>
              <a:rPr lang="en-US" dirty="0" smtClean="0"/>
              <a:t>Restating essential information in a text in one’s own words</a:t>
            </a:r>
          </a:p>
          <a:p>
            <a:r>
              <a:rPr lang="en-US" dirty="0" smtClean="0"/>
              <a:t>Purpose: Encourage and facilitate comprehension of a difficult text</a:t>
            </a:r>
            <a:endParaRPr lang="en-US" dirty="0"/>
          </a:p>
        </p:txBody>
      </p:sp>
      <p:pic>
        <p:nvPicPr>
          <p:cNvPr id="5122" name="Picture 2" descr="http://writing.pppst.com/banner_paraphrasing.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286000" y="3657600"/>
            <a:ext cx="4574766" cy="24003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5762638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Persuading</a:t>
            </a:r>
            <a:endParaRPr lang="en-US" dirty="0"/>
          </a:p>
        </p:txBody>
      </p:sp>
      <p:sp>
        <p:nvSpPr>
          <p:cNvPr id="3" name="Content Placeholder 2"/>
          <p:cNvSpPr>
            <a:spLocks noGrp="1"/>
          </p:cNvSpPr>
          <p:nvPr>
            <p:ph idx="1"/>
          </p:nvPr>
        </p:nvSpPr>
        <p:spPr/>
        <p:txBody>
          <a:bodyPr/>
          <a:lstStyle/>
          <a:p>
            <a:r>
              <a:rPr lang="en-US" dirty="0"/>
              <a:t> </a:t>
            </a:r>
            <a:r>
              <a:rPr lang="en-US" dirty="0" smtClean="0"/>
              <a:t>To </a:t>
            </a:r>
            <a:r>
              <a:rPr lang="en-US" dirty="0"/>
              <a:t>present an argument in a pleasing manner</a:t>
            </a:r>
          </a:p>
        </p:txBody>
      </p:sp>
      <p:pic>
        <p:nvPicPr>
          <p:cNvPr id="2050" name="Picture 2" descr="https://encrypted-tbn3.gstatic.com/images?q=tbn:ANd9GcSjvKdsz9ThMYis9zn8Wv9PfEYnQhsTtt2IRlzkgSticdwq1fOGY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4112" y="3200400"/>
            <a:ext cx="4069234" cy="3048000"/>
          </a:xfrm>
          <a:prstGeom prst="rect">
            <a:avLst/>
          </a:prstGeom>
          <a:noFill/>
          <a:ln w="57150">
            <a:solidFill>
              <a:schemeClr val="accent2"/>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863027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457200"/>
            <a:ext cx="7024744" cy="1143000"/>
          </a:xfrm>
        </p:spPr>
        <p:txBody>
          <a:bodyPr/>
          <a:lstStyle/>
          <a:p>
            <a:pPr algn="ctr"/>
            <a:r>
              <a:rPr lang="en-US" dirty="0" smtClean="0"/>
              <a:t>Cause and Effect</a:t>
            </a:r>
            <a:endParaRPr lang="en-US" dirty="0"/>
          </a:p>
        </p:txBody>
      </p:sp>
      <p:sp>
        <p:nvSpPr>
          <p:cNvPr id="3" name="Content Placeholder 2"/>
          <p:cNvSpPr>
            <a:spLocks noGrp="1"/>
          </p:cNvSpPr>
          <p:nvPr>
            <p:ph idx="1"/>
          </p:nvPr>
        </p:nvSpPr>
        <p:spPr>
          <a:xfrm>
            <a:off x="685800" y="1524000"/>
            <a:ext cx="7696200" cy="3581400"/>
          </a:xfrm>
        </p:spPr>
        <p:txBody>
          <a:bodyPr/>
          <a:lstStyle/>
          <a:p>
            <a:r>
              <a:rPr lang="en-US" dirty="0" smtClean="0"/>
              <a:t>Advertisements use a </a:t>
            </a:r>
            <a:r>
              <a:rPr lang="en-US" u="sng" dirty="0" smtClean="0"/>
              <a:t>cause and effect</a:t>
            </a:r>
            <a:r>
              <a:rPr lang="en-US" dirty="0" smtClean="0"/>
              <a:t> relationship to sell products</a:t>
            </a:r>
          </a:p>
          <a:p>
            <a:r>
              <a:rPr lang="en-US" dirty="0" smtClean="0"/>
              <a:t>For example: “Everyone </a:t>
            </a:r>
            <a:r>
              <a:rPr lang="en-US" dirty="0"/>
              <a:t>is buying this product (cause), so you should buy this product, too (effect).”</a:t>
            </a:r>
          </a:p>
        </p:txBody>
      </p:sp>
      <p:pic>
        <p:nvPicPr>
          <p:cNvPr id="3074" name="Picture 2" descr="http://iedei.files.wordpress.com/2012/09/porsche-911-advertisement1.jpeg"/>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2694" t="10500" r="14487" b="10038"/>
          <a:stretch/>
        </p:blipFill>
        <p:spPr bwMode="auto">
          <a:xfrm>
            <a:off x="3200400" y="3276600"/>
            <a:ext cx="2362200" cy="3398719"/>
          </a:xfrm>
          <a:prstGeom prst="rect">
            <a:avLst/>
          </a:prstGeom>
          <a:noFill/>
          <a:ln w="57150">
            <a:solidFill>
              <a:schemeClr val="accent1">
                <a:lumMod val="75000"/>
              </a:schemeClr>
            </a:solidFill>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266127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90600" y="228600"/>
            <a:ext cx="7024744" cy="1143000"/>
          </a:xfrm>
        </p:spPr>
        <p:txBody>
          <a:bodyPr/>
          <a:lstStyle/>
          <a:p>
            <a:pPr algn="ctr"/>
            <a:r>
              <a:rPr lang="en-US" dirty="0" smtClean="0"/>
              <a:t>Together… page 99 Question 2</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368018020"/>
              </p:ext>
            </p:extLst>
          </p:nvPr>
        </p:nvGraphicFramePr>
        <p:xfrm>
          <a:off x="609600" y="1371600"/>
          <a:ext cx="7848600" cy="4919790"/>
        </p:xfrm>
        <a:graphic>
          <a:graphicData uri="http://schemas.openxmlformats.org/drawingml/2006/table">
            <a:tbl>
              <a:tblPr>
                <a:tableStyleId>{775DCB02-9BB8-47FD-8907-85C794F793BA}</a:tableStyleId>
              </a:tblPr>
              <a:tblGrid>
                <a:gridCol w="3924300"/>
                <a:gridCol w="3924300"/>
              </a:tblGrid>
              <a:tr h="743367">
                <a:tc>
                  <a:txBody>
                    <a:bodyPr/>
                    <a:lstStyle/>
                    <a:p>
                      <a:pPr algn="ctr"/>
                      <a:r>
                        <a:rPr lang="en-US" sz="2000" dirty="0">
                          <a:effectLst/>
                        </a:rPr>
                        <a:t>Technique</a:t>
                      </a:r>
                    </a:p>
                  </a:txBody>
                  <a:tcPr marL="2085" marR="2085" marT="2085" marB="2085" anchor="ctr"/>
                </a:tc>
                <a:tc>
                  <a:txBody>
                    <a:bodyPr/>
                    <a:lstStyle/>
                    <a:p>
                      <a:pPr algn="ctr"/>
                      <a:r>
                        <a:rPr lang="en-US" sz="2000">
                          <a:effectLst/>
                        </a:rPr>
                        <a:t>Paraphrase</a:t>
                      </a:r>
                    </a:p>
                  </a:txBody>
                  <a:tcPr marL="2085" marR="2085" marT="2085" marB="2085" anchor="ctr"/>
                </a:tc>
              </a:tr>
              <a:tr h="1623411">
                <a:tc>
                  <a:txBody>
                    <a:bodyPr/>
                    <a:lstStyle/>
                    <a:p>
                      <a:pPr algn="ctr"/>
                      <a:r>
                        <a:rPr lang="en-US" sz="1400">
                          <a:effectLst/>
                        </a:rPr>
                        <a:t>Bandwagon: Advertisers make it seem that everyone is buying this product, so you feel you should buy it, too. For example, an ad for a new video game may claim: “The ultimate online game is sweeping the nation! Everyone is playing! Join the fun!” This statement is intended to make you feel left out if you are not playing.</a:t>
                      </a:r>
                    </a:p>
                  </a:txBody>
                  <a:tcPr marL="2085" marR="2085" marT="2085" marB="2085" anchor="ctr"/>
                </a:tc>
                <a:tc>
                  <a:txBody>
                    <a:bodyPr/>
                    <a:lstStyle/>
                    <a:p>
                      <a:pPr algn="ctr"/>
                      <a:r>
                        <a:rPr lang="en-US" sz="1100" dirty="0">
                          <a:effectLst/>
                        </a:rPr>
                        <a:t/>
                      </a:r>
                      <a:br>
                        <a:rPr lang="en-US" sz="1100" dirty="0">
                          <a:effectLst/>
                        </a:rPr>
                      </a:br>
                      <a:endParaRPr lang="en-US" sz="1100" dirty="0">
                        <a:effectLst/>
                      </a:endParaRPr>
                    </a:p>
                    <a:p>
                      <a:pPr algn="ctr"/>
                      <a:r>
                        <a:rPr lang="en-US" sz="1100" dirty="0">
                          <a:effectLst/>
                        </a:rPr>
                        <a:t/>
                      </a:r>
                      <a:br>
                        <a:rPr lang="en-US" sz="1100" dirty="0">
                          <a:effectLst/>
                        </a:rPr>
                      </a:br>
                      <a:endParaRPr lang="en-US" sz="1100" dirty="0">
                        <a:effectLst/>
                      </a:endParaRPr>
                    </a:p>
                  </a:txBody>
                  <a:tcPr marL="2085" marR="2085" marT="2085" marB="2085" anchor="ctr"/>
                </a:tc>
              </a:tr>
              <a:tr h="1160871">
                <a:tc>
                  <a:txBody>
                    <a:bodyPr/>
                    <a:lstStyle/>
                    <a:p>
                      <a:pPr algn="ctr"/>
                      <a:r>
                        <a:rPr lang="en-US" sz="1400" dirty="0">
                          <a:effectLst/>
                        </a:rPr>
                        <a:t>Avant-Garde: This technique is the opposite of bandwagon. Advertisers make it seem that the product is so new that you will be the first on the block to have it. The idea is that only supercool people like you will even know about this product.</a:t>
                      </a:r>
                    </a:p>
                  </a:txBody>
                  <a:tcPr marL="2085" marR="2085" marT="2085" marB="2085" anchor="ctr"/>
                </a:tc>
                <a:tc>
                  <a:txBody>
                    <a:bodyPr/>
                    <a:lstStyle/>
                    <a:p>
                      <a:pPr algn="ctr"/>
                      <a:r>
                        <a:rPr lang="en-US" sz="1100" dirty="0">
                          <a:effectLst/>
                        </a:rPr>
                        <a:t/>
                      </a:r>
                      <a:br>
                        <a:rPr lang="en-US" sz="1100" dirty="0">
                          <a:effectLst/>
                        </a:rPr>
                      </a:br>
                      <a:endParaRPr lang="en-US" sz="1100" dirty="0">
                        <a:effectLst/>
                      </a:endParaRPr>
                    </a:p>
                    <a:p>
                      <a:pPr algn="ctr"/>
                      <a:r>
                        <a:rPr lang="en-US" sz="1100" dirty="0">
                          <a:effectLst/>
                        </a:rPr>
                        <a:t/>
                      </a:r>
                      <a:br>
                        <a:rPr lang="en-US" sz="1100" dirty="0">
                          <a:effectLst/>
                        </a:rPr>
                      </a:br>
                      <a:endParaRPr lang="en-US" sz="1100" dirty="0">
                        <a:effectLst/>
                      </a:endParaRPr>
                    </a:p>
                  </a:txBody>
                  <a:tcPr marL="2085" marR="2085" marT="2085" marB="2085" anchor="ctr"/>
                </a:tc>
              </a:tr>
              <a:tr h="1392141">
                <a:tc>
                  <a:txBody>
                    <a:bodyPr/>
                    <a:lstStyle/>
                    <a:p>
                      <a:pPr algn="ctr"/>
                      <a:r>
                        <a:rPr lang="en-US" sz="1400" dirty="0">
                          <a:effectLst/>
                        </a:rPr>
                        <a:t>Testimonials: Advertisers use both celebrities and regular people to endorse products. For example, a famous actor might urge consumers to buy a certain car. Pay close attention: sometimes the celebrity does not actually say that he or she uses the product.</a:t>
                      </a:r>
                    </a:p>
                  </a:txBody>
                  <a:tcPr marL="2085" marR="2085" marT="2085" marB="2085" anchor="ctr"/>
                </a:tc>
                <a:tc>
                  <a:txBody>
                    <a:bodyPr/>
                    <a:lstStyle/>
                    <a:p>
                      <a:pPr algn="ctr"/>
                      <a:r>
                        <a:rPr lang="en-US" sz="1100" dirty="0">
                          <a:effectLst/>
                        </a:rPr>
                        <a:t/>
                      </a:r>
                      <a:br>
                        <a:rPr lang="en-US" sz="1100" dirty="0">
                          <a:effectLst/>
                        </a:rPr>
                      </a:br>
                      <a:r>
                        <a:rPr lang="en-US" sz="1100" dirty="0">
                          <a:effectLst/>
                        </a:rPr>
                        <a:t/>
                      </a:r>
                      <a:br>
                        <a:rPr lang="en-US" sz="1100" dirty="0">
                          <a:effectLst/>
                        </a:rPr>
                      </a:br>
                      <a:endParaRPr lang="en-US" sz="1100" dirty="0">
                        <a:effectLst/>
                      </a:endParaRPr>
                    </a:p>
                  </a:txBody>
                  <a:tcPr marL="2085" marR="2085" marT="2085" marB="2085" anchor="ctr"/>
                </a:tc>
              </a:tr>
            </a:tbl>
          </a:graphicData>
        </a:graphic>
      </p:graphicFrame>
    </p:spTree>
    <p:extLst>
      <p:ext uri="{BB962C8B-B14F-4D97-AF65-F5344CB8AC3E}">
        <p14:creationId xmlns:p14="http://schemas.microsoft.com/office/powerpoint/2010/main" val="42439715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457200"/>
            <a:ext cx="7024744" cy="1143000"/>
          </a:xfrm>
        </p:spPr>
        <p:txBody>
          <a:bodyPr/>
          <a:lstStyle/>
          <a:p>
            <a:pPr algn="ctr"/>
            <a:r>
              <a:rPr lang="en-US" dirty="0" smtClean="0"/>
              <a:t>Together…</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4287007241"/>
              </p:ext>
            </p:extLst>
          </p:nvPr>
        </p:nvGraphicFramePr>
        <p:xfrm>
          <a:off x="1042988" y="1676400"/>
          <a:ext cx="7415212" cy="4244404"/>
        </p:xfrm>
        <a:graphic>
          <a:graphicData uri="http://schemas.openxmlformats.org/drawingml/2006/table">
            <a:tbl>
              <a:tblPr>
                <a:tableStyleId>{775DCB02-9BB8-47FD-8907-85C794F793BA}</a:tableStyleId>
              </a:tblPr>
              <a:tblGrid>
                <a:gridCol w="3707606"/>
                <a:gridCol w="3707606"/>
              </a:tblGrid>
              <a:tr h="1059384">
                <a:tc>
                  <a:txBody>
                    <a:bodyPr/>
                    <a:lstStyle/>
                    <a:p>
                      <a:pPr algn="ctr"/>
                      <a:r>
                        <a:rPr lang="en-US" sz="2000" dirty="0" smtClean="0">
                          <a:effectLst/>
                        </a:rPr>
                        <a:t>Technique</a:t>
                      </a:r>
                      <a:endParaRPr lang="en-US" sz="2000" dirty="0">
                        <a:effectLst/>
                      </a:endParaRPr>
                    </a:p>
                  </a:txBody>
                  <a:tcPr marL="2085" marR="2085" marT="2085" marB="2085" anchor="ctr"/>
                </a:tc>
                <a:tc>
                  <a:txBody>
                    <a:bodyPr/>
                    <a:lstStyle/>
                    <a:p>
                      <a:pPr algn="ctr"/>
                      <a:r>
                        <a:rPr lang="en-US" sz="2000" dirty="0" smtClean="0">
                          <a:effectLst/>
                        </a:rPr>
                        <a:t>Paraphrase</a:t>
                      </a:r>
                      <a:endParaRPr lang="en-US" sz="2000" dirty="0">
                        <a:effectLst/>
                      </a:endParaRPr>
                    </a:p>
                  </a:txBody>
                  <a:tcPr marL="2085" marR="2085" marT="2085" marB="2085" anchor="ctr"/>
                </a:tc>
              </a:tr>
              <a:tr h="1473970">
                <a:tc>
                  <a:txBody>
                    <a:bodyPr/>
                    <a:lstStyle/>
                    <a:p>
                      <a:pPr algn="ctr"/>
                      <a:r>
                        <a:rPr lang="en-US" sz="1400" dirty="0">
                          <a:effectLst/>
                        </a:rPr>
                        <a:t>Facts and Figures: Statistics, percentages, and numbers are used to convince you that this product is better or more effective than another product. However, be aware of what the numbers are actually saying. What does “30 percent more effective than the leading brand” really mean?</a:t>
                      </a:r>
                    </a:p>
                  </a:txBody>
                  <a:tcPr marL="2085" marR="2085" marT="2085" marB="2085" anchor="ctr"/>
                </a:tc>
                <a:tc>
                  <a:txBody>
                    <a:bodyPr/>
                    <a:lstStyle/>
                    <a:p>
                      <a:pPr algn="ctr"/>
                      <a:r>
                        <a:rPr lang="en-US" sz="1100" dirty="0">
                          <a:effectLst/>
                        </a:rPr>
                        <a:t/>
                      </a:r>
                      <a:br>
                        <a:rPr lang="en-US" sz="1100" dirty="0">
                          <a:effectLst/>
                        </a:rPr>
                      </a:br>
                      <a:r>
                        <a:rPr lang="en-US" sz="1100" dirty="0">
                          <a:effectLst/>
                        </a:rPr>
                        <a:t/>
                      </a:r>
                      <a:br>
                        <a:rPr lang="en-US" sz="1100" dirty="0">
                          <a:effectLst/>
                        </a:rPr>
                      </a:br>
                      <a:endParaRPr lang="en-US" sz="1100" dirty="0">
                        <a:effectLst/>
                      </a:endParaRPr>
                    </a:p>
                  </a:txBody>
                  <a:tcPr marL="2085" marR="2085" marT="2085" marB="2085" anchor="ctr"/>
                </a:tc>
              </a:tr>
              <a:tr h="1657646">
                <a:tc>
                  <a:txBody>
                    <a:bodyPr/>
                    <a:lstStyle/>
                    <a:p>
                      <a:pPr algn="ctr"/>
                      <a:r>
                        <a:rPr lang="en-US" sz="1400" dirty="0">
                          <a:effectLst/>
                        </a:rPr>
                        <a:t>Transfer: To recognize this technique, pay attention to the background of the ad or to the story of the commercial. The transfer technique wants you to associate the good feelings created in the ad with the product. For example, a commercial showing a happy family eating soup may want you to associate a feeling of comfort and security with their soup products.</a:t>
                      </a:r>
                    </a:p>
                  </a:txBody>
                  <a:tcPr marL="2085" marR="2085" marT="2085" marB="2085" anchor="ctr"/>
                </a:tc>
                <a:tc>
                  <a:txBody>
                    <a:bodyPr/>
                    <a:lstStyle/>
                    <a:p>
                      <a:endParaRPr lang="en-US" sz="1100" dirty="0"/>
                    </a:p>
                  </a:txBody>
                  <a:tcPr marL="10010" marR="10010" marT="5005" marB="5005"/>
                </a:tc>
              </a:tr>
            </a:tbl>
          </a:graphicData>
        </a:graphic>
      </p:graphicFrame>
    </p:spTree>
    <p:extLst>
      <p:ext uri="{BB962C8B-B14F-4D97-AF65-F5344CB8AC3E}">
        <p14:creationId xmlns:p14="http://schemas.microsoft.com/office/powerpoint/2010/main" val="30581553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On your own…</a:t>
            </a:r>
            <a:endParaRPr lang="en-US" dirty="0"/>
          </a:p>
        </p:txBody>
      </p:sp>
      <p:sp>
        <p:nvSpPr>
          <p:cNvPr id="3" name="Content Placeholder 2"/>
          <p:cNvSpPr>
            <a:spLocks noGrp="1"/>
          </p:cNvSpPr>
          <p:nvPr>
            <p:ph idx="1"/>
          </p:nvPr>
        </p:nvSpPr>
        <p:spPr/>
        <p:txBody>
          <a:bodyPr/>
          <a:lstStyle/>
          <a:p>
            <a:r>
              <a:rPr lang="en-US" dirty="0" smtClean="0"/>
              <a:t>Draw two advertisement types from the chart</a:t>
            </a:r>
          </a:p>
          <a:p>
            <a:r>
              <a:rPr lang="en-US" dirty="0" smtClean="0"/>
              <a:t>Question 4 on page 99</a:t>
            </a:r>
          </a:p>
          <a:p>
            <a:pPr lvl="1"/>
            <a:r>
              <a:rPr lang="en-US" dirty="0" smtClean="0"/>
              <a:t>Using different magazine advertisements</a:t>
            </a:r>
            <a:endParaRPr lang="en-US" dirty="0"/>
          </a:p>
        </p:txBody>
      </p:sp>
    </p:spTree>
    <p:extLst>
      <p:ext uri="{BB962C8B-B14F-4D97-AF65-F5344CB8AC3E}">
        <p14:creationId xmlns:p14="http://schemas.microsoft.com/office/powerpoint/2010/main" val="421511205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Verve">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Angles">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129</TotalTime>
  <Words>166</Words>
  <Application>Microsoft Office PowerPoint</Application>
  <PresentationFormat>On-screen Show (4:3)</PresentationFormat>
  <Paragraphs>34</Paragraphs>
  <Slides>8</Slides>
  <Notes>0</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Austin</vt:lpstr>
      <vt:lpstr>Do Now</vt:lpstr>
      <vt:lpstr>Paraphrasing, Persuading, and Cause and Effect</vt:lpstr>
      <vt:lpstr>Paraphrasing Review</vt:lpstr>
      <vt:lpstr>Persuading</vt:lpstr>
      <vt:lpstr>Cause and Effect</vt:lpstr>
      <vt:lpstr>Together… page 99 Question 2</vt:lpstr>
      <vt:lpstr>Together…</vt:lpstr>
      <vt:lpstr>On your own…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Goodine, Lindsey</dc:creator>
  <cp:lastModifiedBy>Goodine, Lindsey</cp:lastModifiedBy>
  <cp:revision>5</cp:revision>
  <dcterms:created xsi:type="dcterms:W3CDTF">2014-11-16T15:59:11Z</dcterms:created>
  <dcterms:modified xsi:type="dcterms:W3CDTF">2014-11-16T18:08:36Z</dcterms:modified>
</cp:coreProperties>
</file>